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Lato" panose="020B0604020202020204" charset="0"/>
      <p:regular r:id="rId15"/>
      <p:bold r:id="rId16"/>
      <p:italic r:id="rId17"/>
      <p:boldItalic r:id="rId18"/>
    </p:embeddedFont>
    <p:embeddedFont>
      <p:font typeface="Poppins" panose="020B0604020202020204" charset="0"/>
      <p:regular r:id="rId19"/>
      <p:bold r:id="rId20"/>
      <p:italic r:id="rId21"/>
      <p:boldItalic r:id="rId22"/>
    </p:embeddedFont>
    <p:embeddedFont>
      <p:font typeface="Poppins SemiBold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1263F3-F5B4-4A3D-A5FB-66008746D83C}">
  <a:tblStyle styleId="{CD1263F3-F5B4-4A3D-A5FB-66008746D83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102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/>
        </p:nvSpPr>
        <p:spPr>
          <a:xfrm>
            <a:off x="571500" y="1279475"/>
            <a:ext cx="7540942" cy="2234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Microwave to Terahertz Engineering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571500" y="3704183"/>
            <a:ext cx="56007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Next-Generation RF Systems for 6G and Beyond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800100" y="4599533"/>
            <a:ext cx="4019550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0284C7"/>
                </a:solidFill>
                <a:latin typeface="Lato"/>
                <a:ea typeface="Lato"/>
                <a:cs typeface="Lato"/>
                <a:sym typeface="Lato"/>
              </a:rPr>
              <a:t>Presenter Name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800100" y="4982319"/>
            <a:ext cx="4019550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Lead Researcher, Department of Electrical Engineering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800100" y="5304234"/>
            <a:ext cx="4019550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University / Institution Name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6B56D2-B7E9-2504-AED7-C4BE8CE12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880" y="4305705"/>
            <a:ext cx="4642302" cy="2002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DC18AD-E74E-A279-D0DE-8E326C834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1313" y="550127"/>
            <a:ext cx="2199187" cy="12391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ED9F6B-193F-1718-F561-899458B418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6504" y="1789317"/>
            <a:ext cx="2775952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2"/>
          <p:cNvSpPr txBox="1"/>
          <p:nvPr/>
        </p:nvSpPr>
        <p:spPr>
          <a:xfrm>
            <a:off x="2065496" y="2686050"/>
            <a:ext cx="8061007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Conclusion &amp; Future Work</a:t>
            </a:r>
            <a:endParaRPr/>
          </a:p>
        </p:txBody>
      </p:sp>
      <p:sp>
        <p:nvSpPr>
          <p:cNvPr id="219" name="Google Shape;219;p22"/>
          <p:cNvSpPr/>
          <p:nvPr/>
        </p:nvSpPr>
        <p:spPr>
          <a:xfrm>
            <a:off x="5715000" y="3829050"/>
            <a:ext cx="762000" cy="57150"/>
          </a:xfrm>
          <a:prstGeom prst="rect">
            <a:avLst/>
          </a:prstGeom>
          <a:solidFill>
            <a:srgbClr val="0284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3"/>
          <p:cNvSpPr txBox="1"/>
          <p:nvPr/>
        </p:nvSpPr>
        <p:spPr>
          <a:xfrm>
            <a:off x="904875" y="2328862"/>
            <a:ext cx="1071562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Novel Architecture Demonstrated: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Successfully designed and tested a hybrid polymer-silicon DRA capable of operating efficiently up to 300 GHz.</a:t>
            </a:r>
            <a:endParaRPr/>
          </a:p>
        </p:txBody>
      </p:sp>
      <p:sp>
        <p:nvSpPr>
          <p:cNvPr id="227" name="Google Shape;227;p23"/>
          <p:cNvSpPr txBox="1"/>
          <p:nvPr/>
        </p:nvSpPr>
        <p:spPr>
          <a:xfrm>
            <a:off x="904875" y="3224212"/>
            <a:ext cx="107156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Efficiency Breakthrough: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Achieved a record 62% radiation efficiency at 150 GHz, overcoming traditional substrate loss barriers.</a:t>
            </a:r>
            <a:endParaRPr/>
          </a:p>
        </p:txBody>
      </p:sp>
      <p:sp>
        <p:nvSpPr>
          <p:cNvPr id="228" name="Google Shape;228;p23"/>
          <p:cNvSpPr txBox="1"/>
          <p:nvPr/>
        </p:nvSpPr>
        <p:spPr>
          <a:xfrm>
            <a:off x="904875" y="3814762"/>
            <a:ext cx="1071562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Scalable Fabrication: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Established a cleanroom workflow that is highly compatible with existing commercial CMOS/BiCMOS foundries.</a:t>
            </a:r>
            <a:endParaRPr/>
          </a:p>
        </p:txBody>
      </p:sp>
      <p:sp>
        <p:nvSpPr>
          <p:cNvPr id="229" name="Google Shape;229;p23"/>
          <p:cNvSpPr txBox="1"/>
          <p:nvPr/>
        </p:nvSpPr>
        <p:spPr>
          <a:xfrm>
            <a:off x="904875" y="4710112"/>
            <a:ext cx="1071562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Future Directions: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Next phases will focus on active beamforming capabilities and multi-element phased arrays for true 6G network integration.</a:t>
            </a:r>
            <a:endParaRPr/>
          </a:p>
        </p:txBody>
      </p:sp>
      <p:pic>
        <p:nvPicPr>
          <p:cNvPr id="230" name="Google Shape;230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4757737"/>
            <a:ext cx="2667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2371725"/>
            <a:ext cx="2667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3267075"/>
            <a:ext cx="3048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3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500" y="3857625"/>
            <a:ext cx="266700" cy="27622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3"/>
          <p:cNvSpPr txBox="1"/>
          <p:nvPr/>
        </p:nvSpPr>
        <p:spPr>
          <a:xfrm>
            <a:off x="762000" y="571500"/>
            <a:ext cx="11401425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Summary of Contributions</a:t>
            </a:r>
            <a:endParaRPr/>
          </a:p>
        </p:txBody>
      </p:sp>
      <p:sp>
        <p:nvSpPr>
          <p:cNvPr id="235" name="Google Shape;235;p23"/>
          <p:cNvSpPr/>
          <p:nvPr/>
        </p:nvSpPr>
        <p:spPr>
          <a:xfrm>
            <a:off x="571500" y="571500"/>
            <a:ext cx="57150" cy="600075"/>
          </a:xfrm>
          <a:prstGeom prst="rect">
            <a:avLst/>
          </a:prstGeom>
          <a:solidFill>
            <a:srgbClr val="0284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00525" y="3561308"/>
            <a:ext cx="379095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4"/>
          <p:cNvSpPr txBox="1"/>
          <p:nvPr/>
        </p:nvSpPr>
        <p:spPr>
          <a:xfrm>
            <a:off x="4105751" y="1010542"/>
            <a:ext cx="3980497" cy="109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Q &amp; A</a:t>
            </a:r>
            <a:endParaRPr/>
          </a:p>
        </p:txBody>
      </p:sp>
      <p:sp>
        <p:nvSpPr>
          <p:cNvPr id="244" name="Google Shape;244;p24"/>
          <p:cNvSpPr txBox="1"/>
          <p:nvPr/>
        </p:nvSpPr>
        <p:spPr>
          <a:xfrm>
            <a:off x="4200525" y="2296417"/>
            <a:ext cx="3790950" cy="42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0284C7"/>
                </a:solidFill>
                <a:latin typeface="Lato"/>
                <a:ea typeface="Lato"/>
                <a:cs typeface="Lato"/>
                <a:sym typeface="Lato"/>
              </a:rPr>
              <a:t>Thank you for your attention!</a:t>
            </a:r>
            <a:endParaRPr/>
          </a:p>
        </p:txBody>
      </p:sp>
      <p:sp>
        <p:nvSpPr>
          <p:cNvPr id="245" name="Google Shape;245;p24"/>
          <p:cNvSpPr txBox="1"/>
          <p:nvPr/>
        </p:nvSpPr>
        <p:spPr>
          <a:xfrm>
            <a:off x="4591050" y="3951833"/>
            <a:ext cx="3009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Presenter: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Dr. Jane Doe</a:t>
            </a:r>
            <a:endParaRPr/>
          </a:p>
        </p:txBody>
      </p:sp>
      <p:sp>
        <p:nvSpPr>
          <p:cNvPr id="246" name="Google Shape;246;p24"/>
          <p:cNvSpPr txBox="1"/>
          <p:nvPr/>
        </p:nvSpPr>
        <p:spPr>
          <a:xfrm>
            <a:off x="4591050" y="4351883"/>
            <a:ext cx="3009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Institution: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University of Technology</a:t>
            </a:r>
            <a:endParaRPr/>
          </a:p>
        </p:txBody>
      </p:sp>
      <p:sp>
        <p:nvSpPr>
          <p:cNvPr id="247" name="Google Shape;247;p24"/>
          <p:cNvSpPr txBox="1"/>
          <p:nvPr/>
        </p:nvSpPr>
        <p:spPr>
          <a:xfrm>
            <a:off x="4591050" y="4751933"/>
            <a:ext cx="3009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jane.doe@institution.edu</a:t>
            </a:r>
            <a:endParaRPr/>
          </a:p>
        </p:txBody>
      </p:sp>
      <p:sp>
        <p:nvSpPr>
          <p:cNvPr id="248" name="Google Shape;248;p24"/>
          <p:cNvSpPr txBox="1"/>
          <p:nvPr/>
        </p:nvSpPr>
        <p:spPr>
          <a:xfrm>
            <a:off x="4591050" y="5151983"/>
            <a:ext cx="3009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33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www.institution.edu/~janedoe</a:t>
            </a:r>
            <a:endParaRPr/>
          </a:p>
        </p:txBody>
      </p:sp>
      <p:pic>
        <p:nvPicPr>
          <p:cNvPr id="249" name="Google Shape;249;p2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91050" y="4818608"/>
            <a:ext cx="1905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91050" y="5218658"/>
            <a:ext cx="238125" cy="1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4155757" y="2259359"/>
            <a:ext cx="388048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Introduction</a:t>
            </a:r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5715000" y="3402359"/>
            <a:ext cx="762000" cy="57150"/>
          </a:xfrm>
          <a:prstGeom prst="rect">
            <a:avLst/>
          </a:prstGeom>
          <a:solidFill>
            <a:srgbClr val="0284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2762250" y="3745259"/>
            <a:ext cx="6667500" cy="85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Bridging the gap between microwave electronics and photonics.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2014388"/>
            <a:ext cx="523875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4998987"/>
            <a:ext cx="5238750" cy="66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81750" y="2014388"/>
            <a:ext cx="52387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904875" y="1989087"/>
            <a:ext cx="490537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Demand for Bandwidth: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Sub-6 GHz bands are congested. 6G networks require THz spectrum (0.1–10 THz) for Tbps data rates.</a:t>
            </a: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904875" y="3093987"/>
            <a:ext cx="49053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Material Limitations: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Traditional silicon struggles with high parasitic capacitance and substrate loss at THz frequencies.</a:t>
            </a:r>
            <a:endParaRPr/>
          </a:p>
        </p:txBody>
      </p:sp>
      <p:sp>
        <p:nvSpPr>
          <p:cNvPr id="110" name="Google Shape;110;p15"/>
          <p:cNvSpPr txBox="1"/>
          <p:nvPr/>
        </p:nvSpPr>
        <p:spPr>
          <a:xfrm>
            <a:off x="904875" y="3894087"/>
            <a:ext cx="490537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Component Miniaturization: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Antenna and waveguide dimensions shrink to micrometers, necessitating novel fabrication methodologies.</a:t>
            </a:r>
            <a:endParaRPr/>
          </a:p>
        </p:txBody>
      </p:sp>
      <p:pic>
        <p:nvPicPr>
          <p:cNvPr id="111" name="Google Shape;111;p1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49748" y="5189487"/>
            <a:ext cx="920353" cy="27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1500" y="2031950"/>
            <a:ext cx="219075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71500" y="3136850"/>
            <a:ext cx="219075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71500" y="3936950"/>
            <a:ext cx="190500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 txBox="1"/>
          <p:nvPr/>
        </p:nvSpPr>
        <p:spPr>
          <a:xfrm>
            <a:off x="762000" y="571500"/>
            <a:ext cx="11401425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The High-Frequency Challenge</a:t>
            </a:r>
            <a:endParaRPr/>
          </a:p>
        </p:txBody>
      </p:sp>
      <p:sp>
        <p:nvSpPr>
          <p:cNvPr id="116" name="Google Shape;116;p15"/>
          <p:cNvSpPr/>
          <p:nvPr/>
        </p:nvSpPr>
        <p:spPr>
          <a:xfrm>
            <a:off x="571500" y="571500"/>
            <a:ext cx="57150" cy="600075"/>
          </a:xfrm>
          <a:prstGeom prst="rect">
            <a:avLst/>
          </a:prstGeom>
          <a:solidFill>
            <a:srgbClr val="0284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143125"/>
            <a:ext cx="3492549" cy="355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799" y="2143125"/>
            <a:ext cx="3492549" cy="355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8099" y="2143125"/>
            <a:ext cx="3492549" cy="355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6775" y="2533650"/>
            <a:ext cx="2901999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 txBox="1"/>
          <p:nvPr/>
        </p:nvSpPr>
        <p:spPr>
          <a:xfrm>
            <a:off x="794225" y="3228975"/>
            <a:ext cx="3047099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Topological Design</a:t>
            </a:r>
            <a:endParaRPr/>
          </a:p>
        </p:txBody>
      </p:sp>
      <p:sp>
        <p:nvSpPr>
          <p:cNvPr id="128" name="Google Shape;128;p16"/>
          <p:cNvSpPr txBox="1"/>
          <p:nvPr/>
        </p:nvSpPr>
        <p:spPr>
          <a:xfrm>
            <a:off x="866775" y="3895725"/>
            <a:ext cx="2901999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Developing novel meta-material structures to minimize dispersion and substrate leakage at frequencies above 300 GHz.</a:t>
            </a:r>
            <a:endParaRPr/>
          </a:p>
        </p:txBody>
      </p:sp>
      <p:pic>
        <p:nvPicPr>
          <p:cNvPr id="129" name="Google Shape;129;p16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45074" y="2533650"/>
            <a:ext cx="2901999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 txBox="1"/>
          <p:nvPr/>
        </p:nvSpPr>
        <p:spPr>
          <a:xfrm>
            <a:off x="4572524" y="3228975"/>
            <a:ext cx="3047099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Material Integration</a:t>
            </a:r>
            <a:endParaRPr/>
          </a:p>
        </p:txBody>
      </p:sp>
      <p:sp>
        <p:nvSpPr>
          <p:cNvPr id="131" name="Google Shape;131;p16"/>
          <p:cNvSpPr txBox="1"/>
          <p:nvPr/>
        </p:nvSpPr>
        <p:spPr>
          <a:xfrm>
            <a:off x="4645074" y="3895725"/>
            <a:ext cx="2901999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Hybrid integration of III-V semiconductors (InP, GaN) with low-loss polymer waveguides for scalable platforms.</a:t>
            </a:r>
            <a:endParaRPr/>
          </a:p>
        </p:txBody>
      </p:sp>
      <p:pic>
        <p:nvPicPr>
          <p:cNvPr id="132" name="Google Shape;132;p16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23374" y="2533650"/>
            <a:ext cx="2901999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6"/>
          <p:cNvSpPr txBox="1"/>
          <p:nvPr/>
        </p:nvSpPr>
        <p:spPr>
          <a:xfrm>
            <a:off x="8350824" y="3228975"/>
            <a:ext cx="3047099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Antenna Efficiency</a:t>
            </a:r>
            <a:endParaRPr/>
          </a:p>
        </p:txBody>
      </p:sp>
      <p:sp>
        <p:nvSpPr>
          <p:cNvPr id="134" name="Google Shape;134;p16"/>
          <p:cNvSpPr txBox="1"/>
          <p:nvPr/>
        </p:nvSpPr>
        <p:spPr>
          <a:xfrm>
            <a:off x="8423374" y="3895725"/>
            <a:ext cx="2901999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Creating on-chip dielectric resonator antennas (DRAs) to boost radiation efficiency by 35% compared to planar architectures.</a:t>
            </a:r>
            <a:endParaRPr/>
          </a:p>
        </p:txBody>
      </p:sp>
      <p:sp>
        <p:nvSpPr>
          <p:cNvPr id="135" name="Google Shape;135;p16"/>
          <p:cNvSpPr txBox="1"/>
          <p:nvPr/>
        </p:nvSpPr>
        <p:spPr>
          <a:xfrm>
            <a:off x="762000" y="571500"/>
            <a:ext cx="11401425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Core Research Objectives</a:t>
            </a:r>
            <a:endParaRPr/>
          </a:p>
        </p:txBody>
      </p:sp>
      <p:sp>
        <p:nvSpPr>
          <p:cNvPr id="136" name="Google Shape;136;p16"/>
          <p:cNvSpPr/>
          <p:nvPr/>
        </p:nvSpPr>
        <p:spPr>
          <a:xfrm>
            <a:off x="571500" y="571500"/>
            <a:ext cx="57150" cy="600075"/>
          </a:xfrm>
          <a:prstGeom prst="rect">
            <a:avLst/>
          </a:prstGeom>
          <a:solidFill>
            <a:srgbClr val="0284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552575"/>
            <a:ext cx="11049000" cy="473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7"/>
          <p:cNvSpPr txBox="1"/>
          <p:nvPr/>
        </p:nvSpPr>
        <p:spPr>
          <a:xfrm>
            <a:off x="571500" y="5686425"/>
            <a:ext cx="1104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Historical and projected capability of fully integrated solid-state systems, steadily pushing towards the 1 THz barrier.</a:t>
            </a:r>
            <a:endParaRPr/>
          </a:p>
        </p:txBody>
      </p:sp>
      <p:sp>
        <p:nvSpPr>
          <p:cNvPr id="145" name="Google Shape;145;p17"/>
          <p:cNvSpPr txBox="1"/>
          <p:nvPr/>
        </p:nvSpPr>
        <p:spPr>
          <a:xfrm>
            <a:off x="762000" y="571500"/>
            <a:ext cx="11401425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Closing the "THz Gap"</a:t>
            </a:r>
            <a:endParaRPr/>
          </a:p>
        </p:txBody>
      </p:sp>
      <p:sp>
        <p:nvSpPr>
          <p:cNvPr id="146" name="Google Shape;146;p17"/>
          <p:cNvSpPr/>
          <p:nvPr/>
        </p:nvSpPr>
        <p:spPr>
          <a:xfrm>
            <a:off x="571500" y="571500"/>
            <a:ext cx="57150" cy="600075"/>
          </a:xfrm>
          <a:prstGeom prst="rect">
            <a:avLst/>
          </a:prstGeom>
          <a:solidFill>
            <a:srgbClr val="0284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8"/>
          <p:cNvSpPr txBox="1"/>
          <p:nvPr/>
        </p:nvSpPr>
        <p:spPr>
          <a:xfrm>
            <a:off x="1865471" y="2472630"/>
            <a:ext cx="8461057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Methodology &amp; Fabrication</a:t>
            </a:r>
            <a:endParaRPr/>
          </a:p>
        </p:txBody>
      </p:sp>
      <p:sp>
        <p:nvSpPr>
          <p:cNvPr id="154" name="Google Shape;154;p18"/>
          <p:cNvSpPr/>
          <p:nvPr/>
        </p:nvSpPr>
        <p:spPr>
          <a:xfrm>
            <a:off x="5715000" y="3615630"/>
            <a:ext cx="762000" cy="57150"/>
          </a:xfrm>
          <a:prstGeom prst="rect">
            <a:avLst/>
          </a:prstGeom>
          <a:solidFill>
            <a:srgbClr val="0284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3109912" y="3958530"/>
            <a:ext cx="5972175" cy="42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From conceptual simulation to physical prototyping.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9"/>
          <p:cNvSpPr txBox="1"/>
          <p:nvPr/>
        </p:nvSpPr>
        <p:spPr>
          <a:xfrm>
            <a:off x="762000" y="647700"/>
            <a:ext cx="5100637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Wafer-Scale Fabrication</a:t>
            </a:r>
            <a:endParaRPr/>
          </a:p>
        </p:txBody>
      </p:sp>
      <p:sp>
        <p:nvSpPr>
          <p:cNvPr id="163" name="Google Shape;163;p19"/>
          <p:cNvSpPr/>
          <p:nvPr/>
        </p:nvSpPr>
        <p:spPr>
          <a:xfrm>
            <a:off x="571500" y="647700"/>
            <a:ext cx="57150" cy="1200150"/>
          </a:xfrm>
          <a:prstGeom prst="rect">
            <a:avLst/>
          </a:prstGeom>
          <a:solidFill>
            <a:srgbClr val="0284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5124450"/>
            <a:ext cx="504825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9"/>
          <p:cNvSpPr txBox="1"/>
          <p:nvPr/>
        </p:nvSpPr>
        <p:spPr>
          <a:xfrm>
            <a:off x="904875" y="2228850"/>
            <a:ext cx="47148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E-Beam Lithography: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Utilized for critical feature sizes down to 50 nm, essential for 300+ GHz waveguides.</a:t>
            </a:r>
            <a:endParaRPr/>
          </a:p>
        </p:txBody>
      </p:sp>
      <p:sp>
        <p:nvSpPr>
          <p:cNvPr id="167" name="Google Shape;167;p19"/>
          <p:cNvSpPr txBox="1"/>
          <p:nvPr/>
        </p:nvSpPr>
        <p:spPr>
          <a:xfrm>
            <a:off x="904875" y="3028950"/>
            <a:ext cx="47148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Deep Reactive Ion Etching (DRIE):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High aspect ratio etching for low-loss silicon micromachining.</a:t>
            </a:r>
            <a:endParaRPr/>
          </a:p>
        </p:txBody>
      </p:sp>
      <p:sp>
        <p:nvSpPr>
          <p:cNvPr id="168" name="Google Shape;168;p19"/>
          <p:cNvSpPr txBox="1"/>
          <p:nvPr/>
        </p:nvSpPr>
        <p:spPr>
          <a:xfrm>
            <a:off x="904875" y="3829050"/>
            <a:ext cx="471487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Passivation: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 Application of thin-film Silicon Nitride (SiN) to prevent oxidation without introducing high dielectric losses.</a:t>
            </a:r>
            <a:endParaRPr/>
          </a:p>
        </p:txBody>
      </p:sp>
      <p:pic>
        <p:nvPicPr>
          <p:cNvPr id="169" name="Google Shape;169;p1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2271712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9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500" y="3071812"/>
            <a:ext cx="219075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1500" y="3871912"/>
            <a:ext cx="190500" cy="20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552575"/>
            <a:ext cx="11049000" cy="473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0"/>
          <p:cNvSpPr txBox="1"/>
          <p:nvPr/>
        </p:nvSpPr>
        <p:spPr>
          <a:xfrm>
            <a:off x="571500" y="2138362"/>
            <a:ext cx="1104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Antenna Gain Profile across D-Band (110 - 170 GHz)</a:t>
            </a:r>
            <a:endParaRPr/>
          </a:p>
        </p:txBody>
      </p:sp>
      <p:sp>
        <p:nvSpPr>
          <p:cNvPr id="180" name="Google Shape;180;p20"/>
          <p:cNvSpPr txBox="1"/>
          <p:nvPr/>
        </p:nvSpPr>
        <p:spPr>
          <a:xfrm>
            <a:off x="571500" y="5395912"/>
            <a:ext cx="1104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The proposed Hybrid DRA architecture achieves a remarkably low 0.7 dBi discrepancy between simulation and measurement.</a:t>
            </a:r>
            <a:endParaRPr/>
          </a:p>
        </p:txBody>
      </p:sp>
      <p:sp>
        <p:nvSpPr>
          <p:cNvPr id="181" name="Google Shape;181;p20"/>
          <p:cNvSpPr txBox="1"/>
          <p:nvPr/>
        </p:nvSpPr>
        <p:spPr>
          <a:xfrm>
            <a:off x="762000" y="571500"/>
            <a:ext cx="11401425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Performance Comparison</a:t>
            </a:r>
            <a:endParaRPr/>
          </a:p>
        </p:txBody>
      </p:sp>
      <p:sp>
        <p:nvSpPr>
          <p:cNvPr id="182" name="Google Shape;182;p20"/>
          <p:cNvSpPr/>
          <p:nvPr/>
        </p:nvSpPr>
        <p:spPr>
          <a:xfrm>
            <a:off x="571500" y="571500"/>
            <a:ext cx="57150" cy="600075"/>
          </a:xfrm>
          <a:prstGeom prst="rect">
            <a:avLst/>
          </a:prstGeom>
          <a:solidFill>
            <a:srgbClr val="0284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9" name="Google Shape;189;p21"/>
          <p:cNvGraphicFramePr/>
          <p:nvPr/>
        </p:nvGraphicFramePr>
        <p:xfrm>
          <a:off x="571500" y="2276475"/>
          <a:ext cx="11049000" cy="3286125"/>
        </p:xfrm>
        <a:graphic>
          <a:graphicData uri="http://schemas.openxmlformats.org/drawingml/2006/table">
            <a:tbl>
              <a:tblPr firstRow="1" bandRow="1">
                <a:noFill/>
                <a:tableStyleId>{CD1263F3-F5B4-4A3D-A5FB-66008746D83C}</a:tableStyleId>
              </a:tblPr>
              <a:tblGrid>
                <a:gridCol w="252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2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5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6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9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7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0F172A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Reference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0F172A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Frequency (GHz)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0F172A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Technology Node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0F172A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Max Gain (dBi)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0F172A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Efficiency (%)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[1] Smith et al. (2024)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140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65nm CMOS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9.5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42%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[2] Lee et al. (2025)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300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130nm SiGe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10.2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38%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[3] Chen &amp; Wang (2025)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220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InP HBT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11.0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475569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50%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0284C7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This Work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0284C7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150 - 300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0284C7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Hybrid Silicon-Polymer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0284C7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11.8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0284C7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62%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0" name="Google Shape;190;p21"/>
          <p:cNvSpPr/>
          <p:nvPr/>
        </p:nvSpPr>
        <p:spPr>
          <a:xfrm>
            <a:off x="571500" y="2914650"/>
            <a:ext cx="2524869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1"/>
          <p:cNvSpPr/>
          <p:nvPr/>
        </p:nvSpPr>
        <p:spPr>
          <a:xfrm>
            <a:off x="3096369" y="2914650"/>
            <a:ext cx="2182266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1"/>
          <p:cNvSpPr/>
          <p:nvPr/>
        </p:nvSpPr>
        <p:spPr>
          <a:xfrm>
            <a:off x="5278635" y="2914650"/>
            <a:ext cx="2485727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1"/>
          <p:cNvSpPr/>
          <p:nvPr/>
        </p:nvSpPr>
        <p:spPr>
          <a:xfrm>
            <a:off x="7764363" y="2914650"/>
            <a:ext cx="1976735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1"/>
          <p:cNvSpPr/>
          <p:nvPr/>
        </p:nvSpPr>
        <p:spPr>
          <a:xfrm>
            <a:off x="9741098" y="2914650"/>
            <a:ext cx="1879401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1"/>
          <p:cNvSpPr/>
          <p:nvPr/>
        </p:nvSpPr>
        <p:spPr>
          <a:xfrm>
            <a:off x="571500" y="3586162"/>
            <a:ext cx="252486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1"/>
          <p:cNvSpPr/>
          <p:nvPr/>
        </p:nvSpPr>
        <p:spPr>
          <a:xfrm>
            <a:off x="3096369" y="3586162"/>
            <a:ext cx="218226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1"/>
          <p:cNvSpPr/>
          <p:nvPr/>
        </p:nvSpPr>
        <p:spPr>
          <a:xfrm>
            <a:off x="5278635" y="3586162"/>
            <a:ext cx="248572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1"/>
          <p:cNvSpPr/>
          <p:nvPr/>
        </p:nvSpPr>
        <p:spPr>
          <a:xfrm>
            <a:off x="7764363" y="3586162"/>
            <a:ext cx="197673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1"/>
          <p:cNvSpPr/>
          <p:nvPr/>
        </p:nvSpPr>
        <p:spPr>
          <a:xfrm>
            <a:off x="9741098" y="3586162"/>
            <a:ext cx="1879401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1"/>
          <p:cNvSpPr/>
          <p:nvPr/>
        </p:nvSpPr>
        <p:spPr>
          <a:xfrm>
            <a:off x="571500" y="4243387"/>
            <a:ext cx="252486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1"/>
          <p:cNvSpPr/>
          <p:nvPr/>
        </p:nvSpPr>
        <p:spPr>
          <a:xfrm>
            <a:off x="3096369" y="4243387"/>
            <a:ext cx="218226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1"/>
          <p:cNvSpPr/>
          <p:nvPr/>
        </p:nvSpPr>
        <p:spPr>
          <a:xfrm>
            <a:off x="5278635" y="4243387"/>
            <a:ext cx="248572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1"/>
          <p:cNvSpPr/>
          <p:nvPr/>
        </p:nvSpPr>
        <p:spPr>
          <a:xfrm>
            <a:off x="7764363" y="4243387"/>
            <a:ext cx="197673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1"/>
          <p:cNvSpPr/>
          <p:nvPr/>
        </p:nvSpPr>
        <p:spPr>
          <a:xfrm>
            <a:off x="9741098" y="4243387"/>
            <a:ext cx="1879401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1"/>
          <p:cNvSpPr/>
          <p:nvPr/>
        </p:nvSpPr>
        <p:spPr>
          <a:xfrm>
            <a:off x="571500" y="4900612"/>
            <a:ext cx="252486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1"/>
          <p:cNvSpPr/>
          <p:nvPr/>
        </p:nvSpPr>
        <p:spPr>
          <a:xfrm>
            <a:off x="3096369" y="4900612"/>
            <a:ext cx="218226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1"/>
          <p:cNvSpPr/>
          <p:nvPr/>
        </p:nvSpPr>
        <p:spPr>
          <a:xfrm>
            <a:off x="5278635" y="4900612"/>
            <a:ext cx="248572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1"/>
          <p:cNvSpPr/>
          <p:nvPr/>
        </p:nvSpPr>
        <p:spPr>
          <a:xfrm>
            <a:off x="7764363" y="4900612"/>
            <a:ext cx="197673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1"/>
          <p:cNvSpPr/>
          <p:nvPr/>
        </p:nvSpPr>
        <p:spPr>
          <a:xfrm>
            <a:off x="9741098" y="4900612"/>
            <a:ext cx="1879401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1"/>
          <p:cNvSpPr txBox="1"/>
          <p:nvPr/>
        </p:nvSpPr>
        <p:spPr>
          <a:xfrm>
            <a:off x="762000" y="571500"/>
            <a:ext cx="11401425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Benchmarking State-of-the-Art</a:t>
            </a:r>
            <a:endParaRPr/>
          </a:p>
        </p:txBody>
      </p:sp>
      <p:sp>
        <p:nvSpPr>
          <p:cNvPr id="211" name="Google Shape;211;p21"/>
          <p:cNvSpPr/>
          <p:nvPr/>
        </p:nvSpPr>
        <p:spPr>
          <a:xfrm>
            <a:off x="571500" y="571500"/>
            <a:ext cx="57150" cy="600075"/>
          </a:xfrm>
          <a:prstGeom prst="rect">
            <a:avLst/>
          </a:prstGeom>
          <a:solidFill>
            <a:srgbClr val="0284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473</Words>
  <Application>Microsoft Office PowerPoint</Application>
  <PresentationFormat>Widescreen</PresentationFormat>
  <Paragraphs>67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Poppins</vt:lpstr>
      <vt:lpstr>Poppins SemiBold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Peter Beadle</cp:lastModifiedBy>
  <cp:revision>1</cp:revision>
  <dcterms:modified xsi:type="dcterms:W3CDTF">2026-07-10T01:38:19Z</dcterms:modified>
</cp:coreProperties>
</file>